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8" r:id="rId10"/>
    <p:sldId id="262" r:id="rId11"/>
    <p:sldId id="267" r:id="rId12"/>
    <p:sldId id="266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B8F21-7278-47A6-8FB4-76C9D672985A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D0AE9-1369-4363-96E1-FF0856070D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D0AE9-1369-4363-96E1-FF0856070DA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0B0AFE-31E8-41E5-B8F8-0A93C0BB628F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35D8B8-F4AF-4D56-8AA6-0449CAFA4A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Доброчесні муніципальні послуги у ЖКГ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      м. Миколаєва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Аналітичне дослідження</a:t>
            </a:r>
            <a:endParaRPr lang="ru-RU" dirty="0"/>
          </a:p>
        </p:txBody>
      </p:sp>
      <p:pic>
        <p:nvPicPr>
          <p:cNvPr id="4" name="Picture 3" descr="gerb_frgn_prosto"/>
          <p:cNvPicPr>
            <a:picLocks noChangeAspect="1" noChangeArrowheads="1"/>
          </p:cNvPicPr>
          <p:nvPr/>
        </p:nvPicPr>
        <p:blipFill>
          <a:blip r:embed="rId2" cstate="print">
            <a:lum bright="54000" contrast="42000"/>
          </a:blip>
          <a:srcRect/>
          <a:stretch>
            <a:fillRect/>
          </a:stretch>
        </p:blipFill>
        <p:spPr bwMode="auto">
          <a:xfrm>
            <a:off x="214282" y="0"/>
            <a:ext cx="11906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Картинка1"/>
          <p:cNvPicPr>
            <a:picLocks noRo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285728"/>
            <a:ext cx="18002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71472" y="5888504"/>
            <a:ext cx="807249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Courier New" pitchFamily="49" charset="0"/>
              </a:rPr>
              <a:t>Здійснено в рамках проекту ММГО Фонд розвитку м. Миколаєва «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Доброчесні муніципальні послуги у м. Миколаєві та області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»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Courier New" pitchFamily="49" charset="0"/>
              </a:rPr>
              <a:t>за підтримки Міжнародного фонду «Відродження». Погляди авторів не обов'язково збігаються з офіційною позицією МФВ.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uk-UA" sz="2200" dirty="0" smtClean="0">
                <a:latin typeface="Arial" pitchFamily="34" charset="0"/>
                <a:cs typeface="Arial" pitchFamily="34" charset="0"/>
              </a:rPr>
              <a:t>Потреба в коштах для виконання заходів визначається довільно, без необхідних-розрахунків. Обсяги фінансування є сумнівними і не обґрунтованими, їх реальну ефективність визначити неможливо.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latin typeface="Arial" pitchFamily="34" charset="0"/>
                <a:cs typeface="Arial" pitchFamily="34" charset="0"/>
              </a:rPr>
              <a:t>Громадськість до процесу розробки, прийняття програми та контролю за  виконанням не долучається. Обговорення проекту Програми та результатів їх виконання майже не проходять, а якщо і відбувається, то чисто формально.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200" dirty="0" smtClean="0">
                <a:latin typeface="Arial" pitchFamily="34" charset="0"/>
                <a:cs typeface="Arial" pitchFamily="34" charset="0"/>
              </a:rPr>
              <a:t>Таким чином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latin typeface="Arial" pitchFamily="34" charset="0"/>
                <a:cs typeface="Arial" pitchFamily="34" charset="0"/>
              </a:rPr>
              <a:t>недосконалість розробки та виконання місцевої цільової створює прецеденти розробки неефективної політики, неефективного, а часом нецільового використання бюджетних коштів, передумови для корупції.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Етап 1. Загальний висновок.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42910" y="207167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200" dirty="0" smtClean="0">
                <a:latin typeface="Arial" pitchFamily="34" charset="0"/>
                <a:cs typeface="Arial" pitchFamily="34" charset="0"/>
              </a:rPr>
              <a:t>- Визначення завдань та заходів Програми на відповідність меті проводилась без врахування причинно-наслідкового зв'язку між проблемою та метою програми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200" dirty="0" smtClean="0">
                <a:latin typeface="Arial" pitchFamily="34" charset="0"/>
                <a:cs typeface="Arial" pitchFamily="34" charset="0"/>
              </a:rPr>
              <a:t>Умовно можна ідентифікувати розділи Програми: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uk-UA" sz="2200" dirty="0" smtClean="0">
                <a:latin typeface="Arial" pitchFamily="34" charset="0"/>
                <a:cs typeface="Arial" pitchFamily="34" charset="0"/>
              </a:rPr>
              <a:t>- Напрямок реформування та розвитку ЖКГ м. Миколаєва більш менш виписаний в розділі 6 Програми «Шляхи та способи реалізації» (далі завдання)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Напрямок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умовно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латання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дірок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  в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житлово-комунальному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господарстві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міста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визначений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розділі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програми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«Заходи», </a:t>
            </a:r>
          </a:p>
          <a:p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642918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Етап 2. Загальний висновок – завдання по реформуванню та розвитку житлово-комунального господарства головним розпорядником практично не виконуються </a:t>
            </a:r>
            <a:br>
              <a:rPr lang="uk-UA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428604"/>
            <a:ext cx="828680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 Заходи, які визначені у програмі, не завжди відповідають завданням. 79% заходів – це заходи, пов'язані ремонтом, реконструкцією об’єктів житлово-комунальної інфраструктури.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000" dirty="0" smtClean="0">
                <a:latin typeface="Arial" pitchFamily="34" charset="0"/>
                <a:cs typeface="Arial" pitchFamily="34" charset="0"/>
              </a:rPr>
              <a:t>- Певна частина завдань  виписаних в розділі 6 Програми «Шляхи та способи реалізації»  і направлених на реформування та розвиток сфери житлово-комунального господарства Миколаєва недоцільні,.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000" dirty="0" smtClean="0">
                <a:latin typeface="Arial" pitchFamily="34" charset="0"/>
                <a:cs typeface="Arial" pitchFamily="34" charset="0"/>
              </a:rPr>
              <a:t>- Спостерігається тенденція дублювання посадових обов’язків працівників головного розпорядника та заходів Програми, що супроводжується виділенням коштів з місцевого бюджету.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000" dirty="0" smtClean="0">
                <a:latin typeface="Arial" pitchFamily="34" charset="0"/>
                <a:cs typeface="Arial" pitchFamily="34" charset="0"/>
              </a:rPr>
              <a:t>- Розмито визначення результатів програми: «постійно проводиться робота», «постійно впроваджуються заходи», що не дає змогу оцінити безпосередньо факт виконання завдання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000" dirty="0" smtClean="0">
                <a:latin typeface="Arial" pitchFamily="34" charset="0"/>
                <a:cs typeface="Arial" pitchFamily="34" charset="0"/>
              </a:rPr>
              <a:t>- Кількісні та якісні показники не визначені, що не дає змогу оцінити результативність виконання завдань, і отже і результативність роботи головного розпорядника по виконанню Програми.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1)Організувати освітній процес для органів місцевого самоврядування з практичного застосування основ розроблення місцевих цільових програм</a:t>
            </a:r>
          </a:p>
          <a:p>
            <a:pPr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2) Провести детальне оцінювання місцевих цільових програм, переглянути їх зміст та затрати на виконання;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3) Налагодити контроль за всіма етапами розробки та реалізації міських цільових програм.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4) Впровадити в практику міської ради при прийнятті про продовження/ пролонгацію міських цільових програм після отримання позитивного висновку аудиту ефективності виконання цільових та бюджетних програм.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Рекомендації.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оцінка  ефективності реалізації цільової Програми реформування та розвитку ЖКГ 2010-2014р.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визначення ступеню доцільності застосування пакету бюджетних програм, якими реалізовувалась у 2013-2014р Програма реформування та розвитку ЖКГ на 2010-2014рр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оцінка економічної ефективності реалізації вказаних бюджетних програм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визначення ступеню корупційної  небезпечності нової цільової Програм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реформування та розвитку ЖКГ м. Миколаєва на 2015-2019рр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Мета дослідження: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107154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sz="3100" dirty="0" smtClean="0"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Етап 1. Відповідність цільової програми основними напрямками стратегії соціально - економічного розвитку регіону. Відповідність структури Програми нормативно-правової бази ЦООВ.</a:t>
            </a:r>
            <a:r>
              <a:rPr lang="uk-UA" sz="3100" b="0" dirty="0" smtClean="0">
                <a:solidFill>
                  <a:srgbClr val="231F2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928662" y="2786058"/>
            <a:ext cx="735811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Визначення відповідності структури затвердженої цільової Програми вимогам ЗУ «Про державні цільові програми» і нормативно-правовим актам, які регулюють порядок розробки цільових програм, та розробка пропозицій з вдосконалення досліджуваної Програми а також інших місцевих цільових програм.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14400" y="2000240"/>
            <a:ext cx="8229600" cy="4525963"/>
          </a:xfrm>
        </p:spPr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Визначення ступеню виконання завдань програми  з точки зору: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Доцільності задекларованого завдання в досягненні мети Програми.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Доцільність використання бюджетних коштів для виконання завдання.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Обґрунтованість/необґрунтованість виконання/невиконання завдання.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Наявності результатів та результативних показників виконання завдання.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143000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Етап 2. Оцінка виконання заходів та завдань програми в установлені строки; досягнення передбачених цільових показників програми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uk-UA" dirty="0" smtClean="0"/>
              <a:t>відповідності бюджетної програми пріоритетам соціально-економічного розвитку країни та окремих галузей економіки (сфер діяльності регіону); </a:t>
            </a:r>
            <a:endParaRPr lang="ru-RU" dirty="0" smtClean="0"/>
          </a:p>
          <a:p>
            <a:pPr lvl="0"/>
            <a:r>
              <a:rPr lang="uk-UA" dirty="0" smtClean="0"/>
              <a:t>відповідності бюджетної програми нормативно-правовим актам, на підставі яких передбачається її виконання; </a:t>
            </a:r>
            <a:endParaRPr lang="ru-RU" dirty="0" smtClean="0"/>
          </a:p>
          <a:p>
            <a:pPr lvl="0"/>
            <a:r>
              <a:rPr lang="uk-UA" dirty="0" smtClean="0"/>
              <a:t>мети, завдань бюджетної програми та напрямів використання бюджетних коштів на предмет реалістичності та доцільності їх виконання у плановому бюджетному періоді, їх спрямованості на досягнення певного результату; </a:t>
            </a:r>
            <a:endParaRPr lang="ru-RU" dirty="0" smtClean="0"/>
          </a:p>
          <a:p>
            <a:pPr lvl="0"/>
            <a:r>
              <a:rPr lang="uk-UA" dirty="0" smtClean="0"/>
              <a:t>ступеня досягнення запланованої мети, виконання завдань бюджетної програми шляхом аналізу виконання результативних показників; </a:t>
            </a:r>
            <a:endParaRPr lang="ru-RU" dirty="0" smtClean="0"/>
          </a:p>
          <a:p>
            <a:pPr lvl="0">
              <a:buNone/>
            </a:pPr>
            <a:endParaRPr lang="uk-UA" dirty="0" smtClean="0"/>
          </a:p>
          <a:p>
            <a:pPr lvl="0">
              <a:buNone/>
            </a:pPr>
            <a:r>
              <a:rPr lang="uk-UA" dirty="0" smtClean="0"/>
              <a:t>Порівняльного аналізу ефективності  бюджетних програм, які здійснюють розпорядники коштів місцевих бюджетів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Етап 3.  Оцінка ефективності бюджетних програм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Етап 4. Проведення громадської антикорупційної експертизи (ГАЕ) рішення Миколаївської міскради№45/3 від 23.01.2015р «Про затвердження Програми реформування та розвитку ЖКГ м. Миколаєва на 2015-2019 роки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64" y="2928934"/>
            <a:ext cx="871543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Виявлення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корупціогенних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факторів, в НПА- рішенні Миколаївської міськради №45/3 «Про затвердження Програми розвитку та реформування ЖКГ м. Миколаєва на 2015-2019 р», а також виявлення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корупціогенних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факторів в пакеті бюджетних програм, які виконуються в рамках реалізації міської цільової Програми.. до 2019р та затверджені рішенням міськради №45/5 «Про міський бюджет м. Миколаєва на 2015р».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Програми реформування та розвитку ЖКГ на 2010-2014р відповідає пріоритетам економічного та соціального розвитку м. Миколаєва.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dirty="0" smtClean="0">
                <a:latin typeface="Arial" pitchFamily="34" charset="0"/>
                <a:cs typeface="Arial" pitchFamily="34" charset="0"/>
              </a:rPr>
              <a:t>Розробники місцевої цільової Програми не дотримуються вимог діючих НПА щодо методології розробки та виконання регіональних цільових програм, що в свою чергу негативно впливає на якість Програми і знижує її ефективність: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Етап 1. Загальний висновок.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1428736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Перелік розділів не відповідають вимогам НПА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Проблема не описана, тенденції змін не представлені, прогнозів змін не зроблено, пріоритетність проблем не доведена.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Аналіз причин виникнення проблеми та обґрунтування необхідності її вирішення програмним методом не кореспондується з заявленими завданнями та заходами.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відсутність взаємозв’язку між задекларованою метою та набором завдань та заходів негативно впливає у подальшому на комплектацію та ефективність бюджетних програм, якими виконується цільова міська Програма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857224" y="285728"/>
            <a:ext cx="7872410" cy="214314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Етап 1. Загальний висновок.</a:t>
            </a:r>
            <a:r>
              <a:rPr kumimoji="0" lang="ru-RU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Завдання переважно відповідають задекларованій меті, але носять в основному неконкретний, декларативний характер.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Досить вільно плануються очікувані результати, не зважаючи на заплановані заходи.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Кількісні та якісні показники, яких планується досягти після виконання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програми, не представлені, що суперечить не тільки нормативно-правовому забезпеченню державного рівня, а навіть рішенню виконкому Миколаївської міської ради №1368 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357158" y="21429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Етап 1. Загальний висновок.</a:t>
            </a: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343</TotalTime>
  <Words>967</Words>
  <Application>Microsoft Office PowerPoint</Application>
  <PresentationFormat>Экран (4:3)</PresentationFormat>
  <Paragraphs>59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Доброчесні муніципальні послуги у ЖКГ        м. Миколаєва</vt:lpstr>
      <vt:lpstr>Мета дослідження:  </vt:lpstr>
      <vt:lpstr>Етап 1. Відповідність цільової програми основними напрямками стратегії соціально - економічного розвитку регіону. Відповідність структури Програми нормативно-правової бази ЦООВ.  </vt:lpstr>
      <vt:lpstr>Етап 2. Оцінка виконання заходів та завдань програми в установлені строки; досягнення передбачених цільових показників програми</vt:lpstr>
      <vt:lpstr>Етап 3.  Оцінка ефективності бюджетних програм: </vt:lpstr>
      <vt:lpstr>Етап 4. Проведення громадської антикорупційної експертизи (ГАЕ) рішення Миколаївської міскради№45/3 від 23.01.2015р «Про затвердження Програми реформування та розвитку ЖКГ м. Миколаєва на 2015-2019 роки</vt:lpstr>
      <vt:lpstr>Етап 1. Загальний висновок. </vt:lpstr>
      <vt:lpstr>Слайд 8</vt:lpstr>
      <vt:lpstr>Слайд 9</vt:lpstr>
      <vt:lpstr>Етап 1. Загальний висновок. </vt:lpstr>
      <vt:lpstr>Етап 2. Загальний висновок – завдання по реформуванню та розвитку житлово-комунального господарства головним розпорядником практично не виконуються  </vt:lpstr>
      <vt:lpstr>Слайд 12</vt:lpstr>
      <vt:lpstr>Рекомендації.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Доброчесні муніципальні послуги у ЖКГ        м. Миколаєва</dc:title>
  <dc:creator>User</dc:creator>
  <cp:lastModifiedBy>User</cp:lastModifiedBy>
  <cp:revision>36</cp:revision>
  <dcterms:created xsi:type="dcterms:W3CDTF">2015-06-15T08:48:45Z</dcterms:created>
  <dcterms:modified xsi:type="dcterms:W3CDTF">2015-06-18T06:50:20Z</dcterms:modified>
</cp:coreProperties>
</file>